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400675" cy="9107488"/>
  <p:notesSz cx="6858000" cy="9144000"/>
  <p:defaultTextStyle>
    <a:defPPr>
      <a:defRPr lang="es-ES"/>
    </a:defPPr>
    <a:lvl1pPr marL="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9071"/>
    <a:srgbClr val="AB8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1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490509"/>
            <a:ext cx="4590574" cy="317075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4783540"/>
            <a:ext cx="4050506" cy="21988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61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25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484889"/>
            <a:ext cx="1164521" cy="77181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484889"/>
            <a:ext cx="3426053" cy="77181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19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77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2270550"/>
            <a:ext cx="4658082" cy="3788461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6094852"/>
            <a:ext cx="4658082" cy="1992262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25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2424447"/>
            <a:ext cx="2295287" cy="577861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2424447"/>
            <a:ext cx="2295287" cy="577861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6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84891"/>
            <a:ext cx="4658082" cy="176036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2232600"/>
            <a:ext cx="2284738" cy="1094163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3326763"/>
            <a:ext cx="2284738" cy="489316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2232600"/>
            <a:ext cx="2295990" cy="1094163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3326763"/>
            <a:ext cx="2295990" cy="489316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06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81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13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607166"/>
            <a:ext cx="1741858" cy="2125081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311312"/>
            <a:ext cx="2734092" cy="6472219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732247"/>
            <a:ext cx="1741858" cy="5061824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78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607166"/>
            <a:ext cx="1741858" cy="2125081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311312"/>
            <a:ext cx="2734092" cy="6472219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732247"/>
            <a:ext cx="1741858" cy="5061824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5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484891"/>
            <a:ext cx="4658082" cy="176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2424447"/>
            <a:ext cx="4658082" cy="577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8441294"/>
            <a:ext cx="1215152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D6A9-E533-47FC-9944-7D964C2341BB}" type="datetimeFigureOut">
              <a:rPr lang="es-ES" smtClean="0"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8441294"/>
            <a:ext cx="1822728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8441294"/>
            <a:ext cx="1215152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7892-53C6-4D07-806B-768610ED0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5">
                <a:alpha val="66000"/>
                <a:lumMod val="35000"/>
                <a:lumOff val="65000"/>
              </a:schemeClr>
            </a:gs>
            <a:gs pos="48000">
              <a:srgbClr val="B39071"/>
            </a:gs>
            <a:gs pos="70000">
              <a:schemeClr val="accent6">
                <a:lumMod val="20000"/>
                <a:lumOff val="80000"/>
              </a:schemeClr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4035" y="266914"/>
            <a:ext cx="4088185" cy="736163"/>
          </a:xfrm>
          <a:prstGeom prst="bevel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SIMPOSIO </a:t>
            </a:r>
          </a:p>
          <a:p>
            <a:pPr algn="ctr"/>
            <a:r>
              <a:rPr lang="es-EC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  <a:p>
            <a:pPr algn="ctr"/>
            <a:r>
              <a:rPr lang="es-EC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CIENCIAS EXPERIMENTALES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5908" y="1173093"/>
            <a:ext cx="46670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  <a:ea typeface="Arial" panose="020B0604020202020204" pitchFamily="34" charset="0"/>
              </a:rPr>
              <a:t>ACTIVOS PARA LA GESTIÓN SOSTENIBLE DE LOS MANGLARES EN ECUADOR</a:t>
            </a:r>
            <a:endParaRPr lang="es-ES" sz="900" dirty="0"/>
          </a:p>
        </p:txBody>
      </p:sp>
      <p:sp>
        <p:nvSpPr>
          <p:cNvPr id="6" name="Rectángulo 5"/>
          <p:cNvSpPr/>
          <p:nvPr/>
        </p:nvSpPr>
        <p:spPr>
          <a:xfrm>
            <a:off x="519490" y="1526419"/>
            <a:ext cx="4403802" cy="470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99"/>
              </a:spcAft>
            </a:pPr>
            <a:r>
              <a:rPr lang="es-ES" sz="7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Gina Terán</a:t>
            </a:r>
            <a:r>
              <a:rPr lang="es-ES" sz="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Maria</a:t>
            </a:r>
            <a:r>
              <a:rPr lang="es-ES" sz="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Jacoba Salinas y Javier Cabello</a:t>
            </a:r>
            <a:endParaRPr lang="es-ES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s-ES" sz="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Dpto. Biología y Geología. Centro Andaluz para la Evaluación y </a:t>
            </a:r>
            <a:r>
              <a:rPr lang="es-ES" sz="7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Seguimiento del </a:t>
            </a:r>
            <a:r>
              <a:rPr lang="es-ES" sz="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Cambio Global (CAESCG), Universidad de Almería</a:t>
            </a:r>
            <a:endParaRPr lang="es-ES" sz="7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92960" y="919018"/>
            <a:ext cx="443033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19762" y="2232352"/>
            <a:ext cx="136800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96214" y="177367"/>
            <a:ext cx="0" cy="8698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123646" y="177367"/>
            <a:ext cx="0" cy="8698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492959" y="305548"/>
            <a:ext cx="443033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734883" y="3801925"/>
            <a:ext cx="136800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6218" y="4836901"/>
            <a:ext cx="136800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755969" y="6511637"/>
            <a:ext cx="136800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oogle Shape;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4431" y="2647386"/>
            <a:ext cx="1093899" cy="889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ector recto 21"/>
          <p:cNvCxnSpPr/>
          <p:nvPr/>
        </p:nvCxnSpPr>
        <p:spPr>
          <a:xfrm>
            <a:off x="321886" y="2441799"/>
            <a:ext cx="475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21598" y="4009236"/>
            <a:ext cx="475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345391" y="5041834"/>
            <a:ext cx="475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371645" y="6733520"/>
            <a:ext cx="475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276276" y="2028478"/>
            <a:ext cx="20831" cy="69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5123063" y="2013435"/>
            <a:ext cx="20831" cy="69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1611053" y="2562343"/>
            <a:ext cx="2329904" cy="58477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manglares, ecosistemas de mayor interés a nivel global por sus contribuciones al bienestar humano, amenazados por la industria camaronera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3861" y="4078736"/>
            <a:ext cx="4544689" cy="67710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Evaluar los activos esenciales para la sostenibilidad de acuerdo al Panel Intergubernamental de Biodiversidad y Servicios Ecosistémicos</a:t>
            </a:r>
          </a:p>
          <a:p>
            <a:pPr algn="just"/>
            <a:endParaRPr lang="es-ES" sz="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419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tradicional y científico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419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gestión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12" y="3260389"/>
            <a:ext cx="795391" cy="4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006" y="7093672"/>
            <a:ext cx="458696" cy="327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Conector angular 43"/>
          <p:cNvCxnSpPr/>
          <p:nvPr/>
        </p:nvCxnSpPr>
        <p:spPr>
          <a:xfrm>
            <a:off x="467182" y="3299892"/>
            <a:ext cx="246558" cy="218831"/>
          </a:xfrm>
          <a:prstGeom prst="bentConnector3">
            <a:avLst>
              <a:gd name="adj1" fmla="val 10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1923933" y="3399530"/>
            <a:ext cx="807699" cy="454432"/>
          </a:xfrm>
          <a:prstGeom prst="ellipse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sz="5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Marco conceptual de IPBES</a:t>
            </a:r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2654678" y="3400538"/>
            <a:ext cx="841558" cy="454432"/>
          </a:xfrm>
          <a:prstGeom prst="ellipse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sz="5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Conocimiento tradicional</a:t>
            </a:r>
          </a:p>
          <a:p>
            <a:pPr algn="ctr"/>
            <a:endParaRPr lang="es-E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982679" y="3186238"/>
            <a:ext cx="1481139" cy="2000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sostenible</a:t>
            </a: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901" y="2482663"/>
            <a:ext cx="1151316" cy="77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Imagen 6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54" y="5188910"/>
            <a:ext cx="1117000" cy="1270629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66" name="Rectángulo 65"/>
          <p:cNvSpPr/>
          <p:nvPr/>
        </p:nvSpPr>
        <p:spPr>
          <a:xfrm>
            <a:off x="373270" y="5210146"/>
            <a:ext cx="1340948" cy="12003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de estudio: Costa continental del Ecuador</a:t>
            </a:r>
          </a:p>
          <a:p>
            <a:pPr algn="ctr"/>
            <a:endParaRPr lang="es-ES" sz="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vegetal: 161.835,05 ha</a:t>
            </a:r>
          </a:p>
          <a:p>
            <a:pPr algn="ctr"/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Distribución: Esmeraldas, Manabí, Santa Elena, Guayas y El Oro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0612" y="5461449"/>
            <a:ext cx="1642444" cy="9440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ángulo 67"/>
          <p:cNvSpPr/>
          <p:nvPr/>
        </p:nvSpPr>
        <p:spPr>
          <a:xfrm>
            <a:off x="3594846" y="5131923"/>
            <a:ext cx="1340948" cy="21544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Búsqueda bibliográfica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 68"/>
          <p:cNvSpPr/>
          <p:nvPr/>
        </p:nvSpPr>
        <p:spPr>
          <a:xfrm rot="16200000">
            <a:off x="2650381" y="5713875"/>
            <a:ext cx="932121" cy="33855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 </a:t>
            </a:r>
            <a:r>
              <a:rPr lang="es-EC" sz="8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Scholar</a:t>
            </a:r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SCOPUS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brir llave 70"/>
          <p:cNvSpPr/>
          <p:nvPr/>
        </p:nvSpPr>
        <p:spPr>
          <a:xfrm>
            <a:off x="3307638" y="5422329"/>
            <a:ext cx="139058" cy="1030628"/>
          </a:xfrm>
          <a:prstGeom prst="leftBrac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CuadroTexto 72"/>
          <p:cNvSpPr txBox="1"/>
          <p:nvPr/>
        </p:nvSpPr>
        <p:spPr>
          <a:xfrm>
            <a:off x="371645" y="8124022"/>
            <a:ext cx="136800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Conector recto 73"/>
          <p:cNvCxnSpPr/>
          <p:nvPr/>
        </p:nvCxnSpPr>
        <p:spPr>
          <a:xfrm>
            <a:off x="370818" y="8328955"/>
            <a:ext cx="475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redondeado 78"/>
          <p:cNvSpPr/>
          <p:nvPr/>
        </p:nvSpPr>
        <p:spPr>
          <a:xfrm>
            <a:off x="355588" y="7029398"/>
            <a:ext cx="557523" cy="373651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Rectángulo redondeado 79"/>
          <p:cNvSpPr/>
          <p:nvPr/>
        </p:nvSpPr>
        <p:spPr>
          <a:xfrm>
            <a:off x="859572" y="7329158"/>
            <a:ext cx="573921" cy="401283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Rectángulo redondeado 80"/>
          <p:cNvSpPr/>
          <p:nvPr/>
        </p:nvSpPr>
        <p:spPr>
          <a:xfrm>
            <a:off x="1381377" y="7041795"/>
            <a:ext cx="507010" cy="379586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Rectángulo 81"/>
          <p:cNvSpPr/>
          <p:nvPr/>
        </p:nvSpPr>
        <p:spPr>
          <a:xfrm>
            <a:off x="474071" y="6814033"/>
            <a:ext cx="1340948" cy="21544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Conocimiento Tradicional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Conector recto de flecha 83"/>
          <p:cNvCxnSpPr>
            <a:stCxn id="82" idx="2"/>
            <a:endCxn id="79" idx="3"/>
          </p:cNvCxnSpPr>
          <p:nvPr/>
        </p:nvCxnSpPr>
        <p:spPr>
          <a:xfrm flipH="1">
            <a:off x="913111" y="7029477"/>
            <a:ext cx="231434" cy="18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>
            <a:stCxn id="82" idx="2"/>
          </p:cNvCxnSpPr>
          <p:nvPr/>
        </p:nvCxnSpPr>
        <p:spPr>
          <a:xfrm>
            <a:off x="1144545" y="7029477"/>
            <a:ext cx="0" cy="21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>
            <a:stCxn id="82" idx="2"/>
            <a:endCxn id="81" idx="1"/>
          </p:cNvCxnSpPr>
          <p:nvPr/>
        </p:nvCxnSpPr>
        <p:spPr>
          <a:xfrm>
            <a:off x="1144545" y="7029477"/>
            <a:ext cx="236832" cy="202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/>
          <p:cNvSpPr/>
          <p:nvPr/>
        </p:nvSpPr>
        <p:spPr>
          <a:xfrm>
            <a:off x="1937330" y="6806227"/>
            <a:ext cx="893887" cy="21544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Naturaleza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redondeado 89"/>
          <p:cNvSpPr/>
          <p:nvPr/>
        </p:nvSpPr>
        <p:spPr>
          <a:xfrm>
            <a:off x="1957236" y="7184228"/>
            <a:ext cx="812211" cy="736977"/>
          </a:xfrm>
          <a:prstGeom prst="roundRect">
            <a:avLst>
              <a:gd name="adj" fmla="val 10000"/>
            </a:avLst>
          </a:prstGeom>
          <a:blipFill rotWithShape="1">
            <a:blip r:embed="rId1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4" name="Conector recto de flecha 93"/>
          <p:cNvCxnSpPr>
            <a:stCxn id="89" idx="2"/>
          </p:cNvCxnSpPr>
          <p:nvPr/>
        </p:nvCxnSpPr>
        <p:spPr>
          <a:xfrm flipH="1">
            <a:off x="2384273" y="7021671"/>
            <a:ext cx="1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Google Shape;157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10423" y="7069307"/>
            <a:ext cx="373141" cy="35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Imagen 96"/>
          <p:cNvPicPr>
            <a:picLocks noChangeAspect="1"/>
          </p:cNvPicPr>
          <p:nvPr/>
        </p:nvPicPr>
        <p:blipFill rotWithShape="1">
          <a:blip r:embed="rId13"/>
          <a:srcRect l="5694" t="27761" r="78626" b="48871"/>
          <a:stretch/>
        </p:blipFill>
        <p:spPr>
          <a:xfrm>
            <a:off x="3132393" y="7468250"/>
            <a:ext cx="419277" cy="351466"/>
          </a:xfrm>
          <a:prstGeom prst="rect">
            <a:avLst/>
          </a:prstGeom>
        </p:spPr>
      </p:pic>
      <p:sp>
        <p:nvSpPr>
          <p:cNvPr id="98" name="Rectángulo 97"/>
          <p:cNvSpPr/>
          <p:nvPr/>
        </p:nvSpPr>
        <p:spPr>
          <a:xfrm>
            <a:off x="2886515" y="6807732"/>
            <a:ext cx="893887" cy="21544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Contribuciones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Imagen 98" descr="https://lh4.googleusercontent.com/h_THnTgnkrePpbZhY3AyQR0D1jnz9ioIUH8bLTSRa8WdEYXgtc0ATNll9DHkl--bKhF9Iwnzz3b40C9xSKb8VXGhumVuOTKRCLAXFup3yq0SK_kdkKqRn0-nsZepNeI4fgcc52kE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23" y="7146830"/>
            <a:ext cx="737292" cy="642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Conector recto 100"/>
          <p:cNvCxnSpPr/>
          <p:nvPr/>
        </p:nvCxnSpPr>
        <p:spPr>
          <a:xfrm>
            <a:off x="3362799" y="7072076"/>
            <a:ext cx="1575" cy="36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/>
          <p:nvPr/>
        </p:nvCxnSpPr>
        <p:spPr>
          <a:xfrm>
            <a:off x="2876986" y="7446921"/>
            <a:ext cx="91861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Lágrima 104"/>
          <p:cNvSpPr/>
          <p:nvPr/>
        </p:nvSpPr>
        <p:spPr>
          <a:xfrm>
            <a:off x="3893941" y="7035524"/>
            <a:ext cx="1214206" cy="1095950"/>
          </a:xfrm>
          <a:prstGeom prst="teardrop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Rectángulo 105"/>
          <p:cNvSpPr/>
          <p:nvPr/>
        </p:nvSpPr>
        <p:spPr>
          <a:xfrm>
            <a:off x="4054663" y="7812007"/>
            <a:ext cx="893887" cy="338554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AUSCM/Socio Manglar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4198311" y="6779080"/>
            <a:ext cx="893887" cy="21544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Gobernanza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ángulo 107"/>
          <p:cNvSpPr/>
          <p:nvPr/>
        </p:nvSpPr>
        <p:spPr>
          <a:xfrm>
            <a:off x="362128" y="8351127"/>
            <a:ext cx="4711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just">
              <a:buSzPts val="1600"/>
            </a:pP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Los derechos de la naturaleza establecidos en la Constitución del Ecuador, permiten el manejo sostenible de los manglares junto con las acciones locales basadas en el conocimiento tradicional y científico de las funciones y servicios </a:t>
            </a:r>
            <a:r>
              <a:rPr lang="es-EC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ecosistémicos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derecho de las comunidades ancestrales a su bienestar; está contribuyendo a la conservación de este ecosistema.</a:t>
            </a:r>
          </a:p>
        </p:txBody>
      </p:sp>
      <p:sp>
        <p:nvSpPr>
          <p:cNvPr id="109" name="Rectángulo redondeado 108"/>
          <p:cNvSpPr/>
          <p:nvPr/>
        </p:nvSpPr>
        <p:spPr>
          <a:xfrm>
            <a:off x="1683838" y="7610207"/>
            <a:ext cx="325678" cy="280809"/>
          </a:xfrm>
          <a:prstGeom prst="roundRect">
            <a:avLst>
              <a:gd name="adj" fmla="val 10000"/>
            </a:avLst>
          </a:prstGeom>
          <a:blipFill rotWithShape="1">
            <a:blip r:embed="rId15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CuadroTexto 110"/>
          <p:cNvSpPr txBox="1"/>
          <p:nvPr/>
        </p:nvSpPr>
        <p:spPr>
          <a:xfrm>
            <a:off x="1099965" y="7941472"/>
            <a:ext cx="28346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 respaldos  +  109 investigaciones científicas  +  60 herramientas de gestión</a:t>
            </a:r>
            <a:endParaRPr lang="es-ES" sz="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41" y="460655"/>
            <a:ext cx="976013" cy="1935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0" y="459693"/>
            <a:ext cx="613570" cy="2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213</Words>
  <Application>Microsoft Office PowerPoint</Application>
  <PresentationFormat>Personalizado</PresentationFormat>
  <Paragraphs>33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Gina</dc:creator>
  <cp:lastModifiedBy>Gina</cp:lastModifiedBy>
  <cp:revision>28</cp:revision>
  <dcterms:created xsi:type="dcterms:W3CDTF">2020-11-05T21:21:32Z</dcterms:created>
  <dcterms:modified xsi:type="dcterms:W3CDTF">2020-11-06T21:14:13Z</dcterms:modified>
</cp:coreProperties>
</file>